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21"/>
  </p:notesMasterIdLst>
  <p:sldIdLst>
    <p:sldId id="256" r:id="rId2"/>
    <p:sldId id="457" r:id="rId3"/>
    <p:sldId id="394" r:id="rId4"/>
    <p:sldId id="403" r:id="rId5"/>
    <p:sldId id="408" r:id="rId6"/>
    <p:sldId id="459" r:id="rId7"/>
    <p:sldId id="382" r:id="rId8"/>
    <p:sldId id="442" r:id="rId9"/>
    <p:sldId id="443" r:id="rId10"/>
    <p:sldId id="444" r:id="rId11"/>
    <p:sldId id="445" r:id="rId12"/>
    <p:sldId id="334" r:id="rId13"/>
    <p:sldId id="448" r:id="rId14"/>
    <p:sldId id="450" r:id="rId15"/>
    <p:sldId id="427" r:id="rId16"/>
    <p:sldId id="452" r:id="rId17"/>
    <p:sldId id="364" r:id="rId18"/>
    <p:sldId id="454" r:id="rId19"/>
    <p:sldId id="4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2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6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4B9A5-0402-4458-B1F4-F823859700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5184-8B1A-4936-9886-7F1728408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6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042C4-B5EA-4757-B528-232F7A288B01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D0AA5-CDD1-45E0-B329-253668E61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9E7A4-2827-44A1-BA7E-458FF3ABF912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6D8D7-6E47-4E77-A767-047FF5B2A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A308C-45FA-4E14-AEED-DA00231F9923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AC9A0-F4B6-45AD-B4D5-BDEB0DBF6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02466-01F1-4B7E-9E67-0E88664EF33F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0BF60-7935-43D7-B5C3-1D87A9AC1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B0A9B-196A-4E4B-ACB0-C5BC26935865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8D484-F175-4EF6-A02E-DC019F49DA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8CAE0-BA7B-4CC4-BA5F-012488934F22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5F499-4D02-4F78-8260-4E993D3404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8E09A-A6F2-4C1D-B741-6641B40EE4CD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C9566-935D-4DEF-9E79-0074D2CB31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FC3F4-0841-4E71-8826-288EE8BC8948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9A7BA-C39A-44EB-948C-BE0CD396A0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0203A-E2B6-44C8-B527-30E04D1A278F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D19A9-0A8E-4CDD-9C8B-B1CB4223C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B9FCC-AB01-428F-8EAA-4FA89950710A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E5577-0204-48AC-82CB-B6BE2FC5C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356D2-5B62-4824-8CA7-1BAC44F590B8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7F0BD1A-D2AA-4686-B9EF-0354571C7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983B54-8E64-4584-AF20-5D2DAA3D4463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E87F238-8588-45DB-B972-A341A33F8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708920"/>
            <a:ext cx="7772400" cy="209167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tx1">
                    <a:lumMod val="85000"/>
                  </a:schemeClr>
                </a:solidFill>
              </a:rPr>
              <a:t>Ультразвуковое исследование  </a:t>
            </a:r>
            <a:br>
              <a:rPr lang="ru-RU" sz="4800" b="1" i="1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1">
                    <a:lumMod val="85000"/>
                  </a:schemeClr>
                </a:solidFill>
              </a:rPr>
              <a:t>нервных стволов</a:t>
            </a:r>
            <a:endParaRPr lang="ru-RU" sz="4800" b="1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5085184"/>
            <a:ext cx="8003232" cy="1152128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/>
              <a:t>                                                                  </a:t>
            </a:r>
            <a:r>
              <a:rPr lang="ru-RU" sz="2400" b="1" i="1" dirty="0" smtClean="0"/>
              <a:t>Черненко Н.И.</a:t>
            </a:r>
          </a:p>
          <a:p>
            <a:r>
              <a:rPr lang="ru-RU" sz="2400" b="1" i="1" dirty="0" smtClean="0"/>
              <a:t>Зав. отделением </a:t>
            </a:r>
          </a:p>
          <a:p>
            <a:r>
              <a:rPr lang="ru-RU" sz="2400" b="1" i="1" dirty="0" smtClean="0"/>
              <a:t>ультразвуковой диагностики</a:t>
            </a:r>
          </a:p>
          <a:p>
            <a:pPr algn="l"/>
            <a:r>
              <a:rPr lang="ru-RU" sz="2800" b="1" i="1" dirty="0" smtClean="0"/>
              <a:t> </a:t>
            </a:r>
            <a:endParaRPr lang="ru-RU" sz="2800" b="1" i="1" dirty="0" smtClean="0"/>
          </a:p>
        </p:txBody>
      </p:sp>
      <p:pic>
        <p:nvPicPr>
          <p:cNvPr id="1026" name="Picture 2" descr="&amp;Rcy;&amp;Ncy;&amp;Pcy;&amp;TScy; &amp;Ncy;&amp;iecy;&amp;vcy;&amp;rcy;&amp;ocy;&amp;lcy;&amp;ocy;&amp;gcy;&amp;icy;&amp;icy; &amp;icy; &amp;ncy;&amp;iecy;&amp;jcy;&amp;rcy;&amp;ocy;&amp;khcy;&amp;icy;&amp;rcy;&amp;ucy;&amp;rcy;&amp;g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0202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5275" y="900147"/>
            <a:ext cx="39896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Республиканский </a:t>
            </a:r>
          </a:p>
          <a:p>
            <a:r>
              <a:rPr lang="ru-RU" sz="2000" b="1" dirty="0" smtClean="0"/>
              <a:t>научно-практический центр</a:t>
            </a:r>
          </a:p>
          <a:p>
            <a:r>
              <a:rPr lang="ru-RU" sz="2000" b="1" dirty="0" smtClean="0"/>
              <a:t>неврологии и нейрохирургии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Добавочная мышца в области </a:t>
            </a:r>
            <a:r>
              <a:rPr lang="ru-RU" sz="2800" b="1" dirty="0" err="1" smtClean="0"/>
              <a:t>кубитального</a:t>
            </a:r>
            <a:r>
              <a:rPr lang="ru-RU" sz="2800" b="1" dirty="0" smtClean="0"/>
              <a:t> туннеля</a:t>
            </a:r>
            <a:endParaRPr lang="ru-RU" sz="2800" b="1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2598" r="2099" b="4194"/>
          <a:stretch/>
        </p:blipFill>
        <p:spPr bwMode="auto">
          <a:xfrm>
            <a:off x="1187624" y="2132856"/>
            <a:ext cx="6881091" cy="363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79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Опухоль сухожилия в запястном канале как причина компрессии срединного нерва (стрелки)</a:t>
            </a:r>
            <a:endParaRPr lang="ru-RU" sz="2400" b="1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5" t="2649" r="3166" b="5532"/>
          <a:stretch/>
        </p:blipFill>
        <p:spPr bwMode="auto">
          <a:xfrm>
            <a:off x="221672" y="1708727"/>
            <a:ext cx="4682837" cy="277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419" r="4010" b="6049"/>
          <a:stretch/>
        </p:blipFill>
        <p:spPr bwMode="auto">
          <a:xfrm>
            <a:off x="4067944" y="3405870"/>
            <a:ext cx="4863620" cy="305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вал 3"/>
          <p:cNvSpPr/>
          <p:nvPr/>
        </p:nvSpPr>
        <p:spPr>
          <a:xfrm>
            <a:off x="1382855" y="2164992"/>
            <a:ext cx="2376264" cy="1944216"/>
          </a:xfrm>
          <a:prstGeom prst="ellipse">
            <a:avLst/>
          </a:prstGeom>
          <a:noFill/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3789040"/>
            <a:ext cx="2592288" cy="2088232"/>
          </a:xfrm>
          <a:prstGeom prst="ellipse">
            <a:avLst/>
          </a:prstGeom>
          <a:noFill/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55576" y="1844824"/>
            <a:ext cx="36004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052609" y="2420888"/>
            <a:ext cx="117013" cy="3960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67944" y="3501008"/>
            <a:ext cx="50405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8640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Срединный нерв при карпальном  туннельном синдроме </a:t>
            </a:r>
            <a:br>
              <a:rPr lang="ru-RU" sz="2400" b="1" dirty="0" smtClean="0"/>
            </a:br>
            <a:r>
              <a:rPr lang="ru-RU" sz="2400" b="1" dirty="0" smtClean="0"/>
              <a:t>Стрелки указывают на место компрессии нерва</a:t>
            </a:r>
            <a:endParaRPr lang="ru-RU" sz="2400" b="1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37768" r="18184" b="23304"/>
          <a:stretch/>
        </p:blipFill>
        <p:spPr bwMode="auto">
          <a:xfrm>
            <a:off x="1043608" y="2060848"/>
            <a:ext cx="6506017" cy="3796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Локтевой нерв при </a:t>
            </a:r>
            <a:r>
              <a:rPr lang="ru-RU" sz="2400" b="1" dirty="0" err="1" smtClean="0"/>
              <a:t>кубитальном</a:t>
            </a:r>
            <a:r>
              <a:rPr lang="ru-RU" sz="2400" b="1" dirty="0" smtClean="0"/>
              <a:t> туннельном синдроме</a:t>
            </a:r>
            <a:br>
              <a:rPr lang="ru-RU" sz="2400" b="1" dirty="0" smtClean="0"/>
            </a:br>
            <a:r>
              <a:rPr lang="ru-RU" sz="2400" b="1" dirty="0" smtClean="0"/>
              <a:t> и неизмененный локтевой нерв</a:t>
            </a:r>
            <a:endParaRPr lang="ru-RU" sz="2400" b="1" dirty="0"/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988" r="2622" b="4383"/>
          <a:stretch/>
        </p:blipFill>
        <p:spPr bwMode="auto">
          <a:xfrm>
            <a:off x="498763" y="1628800"/>
            <a:ext cx="5273964" cy="3168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" t="4735" r="2423" b="5373"/>
          <a:stretch/>
        </p:blipFill>
        <p:spPr bwMode="auto">
          <a:xfrm>
            <a:off x="3084945" y="4128654"/>
            <a:ext cx="5375564" cy="234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36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Опухоли нервных стволов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9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+mn-lt"/>
            </a:endParaRPr>
          </a:p>
          <a:p>
            <a:pPr algn="just"/>
            <a:endParaRPr lang="ru-RU" sz="2000" b="1" dirty="0">
              <a:latin typeface="+mn-lt"/>
            </a:endParaRPr>
          </a:p>
          <a:p>
            <a:pPr algn="just"/>
            <a:r>
              <a:rPr lang="ru-RU" sz="2000" b="1" dirty="0" smtClean="0">
                <a:latin typeface="+mn-lt"/>
              </a:rPr>
              <a:t>Основной целью ультразвукового исследования при подозрении на наличие опухоли нерва является выявление объемного образования в мягких тканях и установление его связи с нервом </a:t>
            </a:r>
          </a:p>
          <a:p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Точно определить вид опухоли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при ультразвуковом исследовании невозможно</a:t>
            </a:r>
          </a:p>
          <a:p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Объемные образования, связанные с нервом:</a:t>
            </a:r>
          </a:p>
          <a:p>
            <a:r>
              <a:rPr lang="ru-RU" sz="2000" b="1" dirty="0" err="1" smtClean="0">
                <a:latin typeface="+mn-lt"/>
              </a:rPr>
              <a:t>Псевдоопухоли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-  посттравматическая неврома,  неврома </a:t>
            </a:r>
            <a:r>
              <a:rPr lang="ru-RU" sz="2000" dirty="0" err="1" smtClean="0">
                <a:latin typeface="+mn-lt"/>
              </a:rPr>
              <a:t>Мортона</a:t>
            </a:r>
            <a:endParaRPr lang="ru-RU" sz="2000" dirty="0" smtClean="0">
              <a:latin typeface="+mn-lt"/>
            </a:endParaRPr>
          </a:p>
          <a:p>
            <a:endParaRPr lang="ru-RU" sz="2000" dirty="0" smtClean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Истинные опухоли: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Из неспецифической </a:t>
            </a:r>
            <a:r>
              <a:rPr lang="ru-RU" sz="2000" dirty="0" err="1" smtClean="0">
                <a:latin typeface="+mn-lt"/>
              </a:rPr>
              <a:t>невральной</a:t>
            </a:r>
            <a:r>
              <a:rPr lang="ru-RU" sz="2000" dirty="0" smtClean="0">
                <a:latin typeface="+mn-lt"/>
              </a:rPr>
              <a:t> ткани –  </a:t>
            </a:r>
            <a:r>
              <a:rPr lang="ru-RU" sz="2000" dirty="0" err="1" smtClean="0">
                <a:latin typeface="+mn-lt"/>
              </a:rPr>
              <a:t>фибролипомы</a:t>
            </a:r>
            <a:r>
              <a:rPr lang="ru-RU" sz="2000" dirty="0" smtClean="0">
                <a:latin typeface="+mn-lt"/>
              </a:rPr>
              <a:t>, липомы, </a:t>
            </a:r>
            <a:r>
              <a:rPr lang="ru-RU" sz="2000" dirty="0" err="1" smtClean="0">
                <a:latin typeface="+mn-lt"/>
              </a:rPr>
              <a:t>интраневральный</a:t>
            </a:r>
            <a:r>
              <a:rPr lang="ru-RU" sz="2000" dirty="0" smtClean="0">
                <a:latin typeface="+mn-lt"/>
              </a:rPr>
              <a:t> ганглий,  </a:t>
            </a:r>
            <a:r>
              <a:rPr lang="ru-RU" sz="2000" dirty="0" err="1" smtClean="0">
                <a:latin typeface="+mn-lt"/>
              </a:rPr>
              <a:t>интраневральная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периневриома</a:t>
            </a:r>
            <a:endParaRPr lang="ru-RU" sz="2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Из специфической </a:t>
            </a:r>
            <a:r>
              <a:rPr lang="ru-RU" sz="2000" dirty="0" err="1" smtClean="0">
                <a:latin typeface="+mn-lt"/>
              </a:rPr>
              <a:t>невральной</a:t>
            </a:r>
            <a:r>
              <a:rPr lang="ru-RU" sz="2000" dirty="0" smtClean="0">
                <a:latin typeface="+mn-lt"/>
              </a:rPr>
              <a:t> ткани –  </a:t>
            </a:r>
            <a:r>
              <a:rPr lang="ru-RU" sz="2000" dirty="0" err="1" smtClean="0">
                <a:latin typeface="+mn-lt"/>
              </a:rPr>
              <a:t>шваннома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 err="1" smtClean="0">
                <a:latin typeface="+mn-lt"/>
              </a:rPr>
              <a:t>нейрофиброма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78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7848872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Опухоли  большеберцового нерва</a:t>
            </a:r>
            <a:endParaRPr lang="ru-RU" sz="3200" b="1" dirty="0"/>
          </a:p>
        </p:txBody>
      </p:sp>
      <p:pic>
        <p:nvPicPr>
          <p:cNvPr id="130050" name="Picture 2" descr="D:\МОЯ ПАПКА\ФОТО из аппарата\73156_315_14_001\14-04-09-100827_МИЩЕНКО_20140410_095036\14-04-09-100827_МИЩЕНКО_20140410_095036_0006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9882" r="2128" b="16721"/>
          <a:stretch/>
        </p:blipFill>
        <p:spPr bwMode="auto">
          <a:xfrm>
            <a:off x="395534" y="1700808"/>
            <a:ext cx="4811791" cy="31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0051" name="Picture 3" descr="D:\МОЯ ПАПКА\ФОТО из аппарата\73156_315_14_001\14-04-09-100827_МИЩЕНКО_20140410_095036\14-04-09-100827_МИЩЕНКО_20140410_095036_0003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7240" r="15333" b="34318"/>
          <a:stretch/>
        </p:blipFill>
        <p:spPr bwMode="auto">
          <a:xfrm>
            <a:off x="4499992" y="3877929"/>
            <a:ext cx="4368800" cy="276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17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198197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 smtClean="0"/>
              <a:t>Нейрофиброматоз</a:t>
            </a:r>
            <a:r>
              <a:rPr lang="ru-RU" sz="2400" b="1" dirty="0" smtClean="0"/>
              <a:t> 1 типа</a:t>
            </a:r>
            <a:br>
              <a:rPr lang="ru-RU" sz="2400" b="1" dirty="0" smtClean="0"/>
            </a:br>
            <a:r>
              <a:rPr lang="ru-RU" sz="2400" b="1" dirty="0" smtClean="0"/>
              <a:t>Определяются множественные опухоли нервных стволов</a:t>
            </a:r>
            <a:endParaRPr lang="ru-RU" sz="2400" dirty="0"/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" t="1397" r="1904" b="4780"/>
          <a:stretch/>
        </p:blipFill>
        <p:spPr bwMode="auto">
          <a:xfrm>
            <a:off x="415636" y="1607127"/>
            <a:ext cx="5948219" cy="33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7" t="4095" r="1938" b="6631"/>
          <a:stretch/>
        </p:blipFill>
        <p:spPr bwMode="auto">
          <a:xfrm>
            <a:off x="2530765" y="3971636"/>
            <a:ext cx="6003636" cy="2410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89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480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Болезненная опухоль  кожного нерва</a:t>
            </a:r>
            <a:endParaRPr lang="ru-RU" sz="3200" b="1" dirty="0"/>
          </a:p>
        </p:txBody>
      </p:sp>
      <p:pic>
        <p:nvPicPr>
          <p:cNvPr id="94211" name="Содержимое 6" descr="22.bmp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t="25868" r="4212" b="19975"/>
          <a:stretch/>
        </p:blipFill>
        <p:spPr>
          <a:xfrm>
            <a:off x="1691680" y="1988840"/>
            <a:ext cx="5500802" cy="2880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3122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Диагностическая ценность  УЗИ нервных стволов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6166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визуальная оценка нервного ствола, определение локализации и протяженности поражения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оценка окружающих тканей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выявление спаечного процесса в периневральных тканях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тсутствие противопоказаний, безопасность и безболезненность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ысокая информативность и точность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высокая разрешающая способность  при исследовании поверхностно расположенных структур</a:t>
            </a:r>
            <a:endParaRPr lang="ru-RU" dirty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использование УЗИ в диагностике заболеваний и повреждений  нервов позволяет  выявлять  патологические изменения на ранних стадиях болезни, что способствует  лучшим результатам лечения и реабилитации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+mj-lt"/>
              </a:rPr>
              <a:t>Телефон </a:t>
            </a:r>
            <a:r>
              <a:rPr lang="ru-RU" dirty="0">
                <a:latin typeface="+mj-lt"/>
              </a:rPr>
              <a:t>отделения ультразвуковой диагностики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   +</a:t>
            </a:r>
            <a:r>
              <a:rPr lang="ru-RU" dirty="0">
                <a:latin typeface="+mj-lt"/>
              </a:rPr>
              <a:t>375 17 267- 90- 47 </a:t>
            </a:r>
          </a:p>
          <a:p>
            <a:r>
              <a:rPr lang="ru-RU" dirty="0">
                <a:latin typeface="+mj-lt"/>
              </a:rPr>
              <a:t>Запись на ультразвуковые исследования по </a:t>
            </a:r>
            <a:r>
              <a:rPr lang="ru-RU" dirty="0" smtClean="0">
                <a:latin typeface="+mj-lt"/>
              </a:rPr>
              <a:t>телефону  +375 </a:t>
            </a:r>
            <a:r>
              <a:rPr lang="ru-RU" dirty="0">
                <a:latin typeface="+mj-lt"/>
              </a:rPr>
              <a:t>17 267-12-40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6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964488" cy="1512168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b="1" dirty="0"/>
              <a:t>Основные показания </a:t>
            </a:r>
            <a:br>
              <a:rPr lang="ru-RU" sz="2800" b="1" dirty="0"/>
            </a:br>
            <a:r>
              <a:rPr lang="ru-RU" sz="2800" b="1" dirty="0"/>
              <a:t>к ультразвуковому исследованию нервных стволов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61662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200" dirty="0"/>
              <a:t>Т</a:t>
            </a:r>
            <a:r>
              <a:rPr lang="ru-RU" sz="2200" dirty="0" smtClean="0"/>
              <a:t>равмы мягких тканей и костей конечностей при наличии неврологических нарушений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Травматические повреждения нервов, в том числе  перенесенные оперативные вмешательства на нервных стволах, при наличии стойких или нарастающих неврологических нарушений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Отсутствие эффекта от лечебных и реабилитационных мероприятий при известной травме нерва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Полиневропатии</a:t>
            </a:r>
          </a:p>
          <a:p>
            <a:pPr marL="457200" indent="-457200" algn="just">
              <a:buAutoNum type="arabicPeriod"/>
            </a:pPr>
            <a:r>
              <a:rPr lang="ru-RU" sz="2200" dirty="0" smtClean="0"/>
              <a:t>Туннельные синдромы</a:t>
            </a:r>
          </a:p>
          <a:p>
            <a:pPr marL="457200" indent="-457200" algn="just">
              <a:buAutoNum type="arabicPeriod" startAt="5"/>
            </a:pPr>
            <a:r>
              <a:rPr lang="ru-RU" sz="2200" dirty="0" smtClean="0"/>
              <a:t>Подозрение  на наличие  опухолей  нервных стволов</a:t>
            </a:r>
          </a:p>
          <a:p>
            <a:pPr marL="457200" indent="-457200" algn="just">
              <a:buFont typeface="Arial" charset="0"/>
              <a:buAutoNum type="arabicPeriod" startAt="5"/>
            </a:pPr>
            <a:r>
              <a:rPr lang="ru-RU" sz="2200" dirty="0" smtClean="0"/>
              <a:t>Наличие двигательных, чувствительных нарушений, гипотрофии мышц при отсутствии в </a:t>
            </a:r>
            <a:r>
              <a:rPr lang="ru-RU" sz="2200" dirty="0"/>
              <a:t>анамнезе </a:t>
            </a:r>
            <a:r>
              <a:rPr lang="ru-RU" sz="2200" dirty="0" smtClean="0"/>
              <a:t>травм, оперативных вмешательств</a:t>
            </a:r>
          </a:p>
          <a:p>
            <a:pPr marL="457200" indent="-457200">
              <a:buFont typeface="Arial" charset="0"/>
              <a:buAutoNum type="arabicPeriod" startAt="5"/>
            </a:pPr>
            <a:endParaRPr lang="ru-RU" dirty="0" smtClean="0"/>
          </a:p>
          <a:p>
            <a:pPr marL="457200" indent="-457200">
              <a:buFont typeface="Arial" charset="0"/>
              <a:buAutoNum type="arabicPeriod" startAt="5"/>
            </a:pPr>
            <a:endParaRPr lang="ru-RU" dirty="0" smtClean="0"/>
          </a:p>
          <a:p>
            <a:pPr marL="457200" indent="-457200">
              <a:buFont typeface="Arial" charset="0"/>
              <a:buAutoNum type="arabicPeriod" startAt="5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2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514352"/>
            <a:ext cx="4966320" cy="11620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Ультразвуковая визуализация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3466728" cy="4480560"/>
          </a:xfrm>
        </p:spPr>
        <p:txBody>
          <a:bodyPr>
            <a:normAutofit/>
          </a:bodyPr>
          <a:lstStyle/>
          <a:p>
            <a:pPr algn="just"/>
            <a:endParaRPr lang="ru-RU" sz="2000" dirty="0" smtClean="0"/>
          </a:p>
          <a:p>
            <a:r>
              <a:rPr lang="ru-RU" sz="2400" dirty="0" smtClean="0"/>
              <a:t>При исследовании оценивают не только нервный ствол, но и окружающие нерв мышцы, расположенные рядом с нервами артерии и вены</a:t>
            </a:r>
            <a:endParaRPr lang="ru-RU" sz="2400" dirty="0"/>
          </a:p>
        </p:txBody>
      </p:sp>
      <p:pic>
        <p:nvPicPr>
          <p:cNvPr id="105475" name="Picture 3" descr="F:\нервы\все нервы, картинки\норм0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6" t="24081" r="7938" b="22742"/>
          <a:stretch/>
        </p:blipFill>
        <p:spPr bwMode="auto">
          <a:xfrm>
            <a:off x="4211960" y="2132856"/>
            <a:ext cx="4442408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47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Посттравматические невропатии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Основные цели ультразвукового исследования при травматическом повреждении нерва: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 определить тип повреждения нерва – с сохранением  или нарушением анатомической целостности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определить величину расхождения и локализацию концов поврежденного нерва при полном перерыве нервного ствола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/>
              <a:t>о</a:t>
            </a:r>
            <a:r>
              <a:rPr lang="ru-RU" sz="2400" dirty="0" smtClean="0"/>
              <a:t>пределить размеры травматической невромы на конце нерва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при сохранении анатомической целостности нерва определить протяженность поврежденного участка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определить наличие инородных тел в области расположения </a:t>
            </a:r>
            <a:r>
              <a:rPr lang="ru-RU" sz="2400" dirty="0"/>
              <a:t>нерва, способствующие компрессии нерва  </a:t>
            </a:r>
            <a:r>
              <a:rPr lang="ru-RU" sz="2400" dirty="0" smtClean="0"/>
              <a:t>при открытой травме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3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Полный анатомический перерыв нерва</a:t>
            </a:r>
            <a:br>
              <a:rPr lang="ru-RU" sz="2400" b="1" dirty="0" smtClean="0"/>
            </a:br>
            <a:r>
              <a:rPr lang="ru-RU" sz="2400" b="1" dirty="0" smtClean="0"/>
              <a:t>Пунктирной линией обозначена </a:t>
            </a:r>
            <a:br>
              <a:rPr lang="ru-RU" sz="2400" b="1" dirty="0" smtClean="0"/>
            </a:br>
            <a:r>
              <a:rPr lang="ru-RU" sz="2400" b="1" dirty="0" smtClean="0"/>
              <a:t>величина диастаза между концами нерва</a:t>
            </a:r>
            <a:endParaRPr lang="ru-RU" sz="2400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33404" r="20268" b="20128"/>
          <a:stretch/>
        </p:blipFill>
        <p:spPr bwMode="auto">
          <a:xfrm>
            <a:off x="1259632" y="1700808"/>
            <a:ext cx="6196014" cy="36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51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Повреждение нерва с сохранением анатомической целостности,  посттравматическая неврома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6" t="33310" r="13808" b="17413"/>
          <a:stretch/>
        </p:blipFill>
        <p:spPr bwMode="auto">
          <a:xfrm>
            <a:off x="1043608" y="1412776"/>
            <a:ext cx="6813176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09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7488832" cy="10080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Инъекционное поражение седалищного нерва. </a:t>
            </a:r>
            <a:br>
              <a:rPr lang="ru-RU" sz="2400" b="1" dirty="0" smtClean="0"/>
            </a:br>
            <a:r>
              <a:rPr lang="ru-RU" sz="2400" b="1" dirty="0" smtClean="0"/>
              <a:t> На снимке   слева – здоровый нерв</a:t>
            </a:r>
            <a:endParaRPr lang="ru-RU" sz="2400" b="1" dirty="0"/>
          </a:p>
        </p:txBody>
      </p:sp>
      <p:sp>
        <p:nvSpPr>
          <p:cNvPr id="60419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484784"/>
            <a:ext cx="8677597" cy="446449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 algn="just">
              <a:buFont typeface="Wingdings 2" pitchFamily="18" charset="2"/>
              <a:buNone/>
            </a:pPr>
            <a:endParaRPr lang="ru-RU" altLang="ru-RU" sz="22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0" t="33218" r="20994" b="32217"/>
          <a:stretch/>
        </p:blipFill>
        <p:spPr bwMode="auto">
          <a:xfrm>
            <a:off x="1475656" y="1772816"/>
            <a:ext cx="5623496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/>
              <a:t>Компрессионно-ишемические невропатии</a:t>
            </a:r>
            <a:endParaRPr lang="ru-RU" sz="2400" b="1" dirty="0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Основные цели ультразвукового исследования при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компрессионно-ишемическом поражении нерва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457200" algn="just">
              <a:buNone/>
            </a:pP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200" dirty="0" smtClean="0"/>
              <a:t>Выявить локальные нарушения структуры и размеров нерва в области поражения</a:t>
            </a:r>
          </a:p>
          <a:p>
            <a:pPr algn="just"/>
            <a:r>
              <a:rPr lang="ru-RU" altLang="ru-RU" sz="2200" dirty="0" smtClean="0"/>
              <a:t>Выявить изменения в  окружающих нерв тканях, способствующие компрессии нерва (околосуставные кисты, опухоли, остеофиты, аневризмы сосудов, воспалительные изменения сухожилий и др.)</a:t>
            </a:r>
          </a:p>
          <a:p>
            <a:pPr algn="just"/>
            <a:r>
              <a:rPr lang="ru-RU" altLang="ru-RU" sz="2200" dirty="0" smtClean="0"/>
              <a:t>Выявить анатомические особенности туннелей, </a:t>
            </a:r>
            <a:r>
              <a:rPr lang="ru-RU" altLang="ru-RU" sz="2200" dirty="0"/>
              <a:t>способствующие компрессии нерва</a:t>
            </a:r>
            <a:r>
              <a:rPr lang="ru-RU" altLang="ru-RU" sz="2200" dirty="0" smtClean="0"/>
              <a:t> (наличие добавочных мышц и другие  аномалии) 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42863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Врожденные особенности туннеля</a:t>
            </a:r>
            <a:br>
              <a:rPr lang="ru-RU" sz="2800" b="1" dirty="0" smtClean="0"/>
            </a:br>
            <a:r>
              <a:rPr lang="ru-RU" sz="2800" b="1" dirty="0" smtClean="0"/>
              <a:t>На снимке справа – узкий желоб локтевого нерва</a:t>
            </a:r>
            <a:endParaRPr lang="ru-RU" sz="28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t="34191" r="10777" b="33405"/>
          <a:stretch/>
        </p:blipFill>
        <p:spPr bwMode="auto">
          <a:xfrm>
            <a:off x="395536" y="1988840"/>
            <a:ext cx="8106827" cy="316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91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439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Ультразвуковое исследование   нервных стволов</vt:lpstr>
      <vt:lpstr>                 Основные показания  к ультразвуковому исследованию нервных стволов</vt:lpstr>
      <vt:lpstr>Ультразвуковая визуализация</vt:lpstr>
      <vt:lpstr>Посттравматические невропатии</vt:lpstr>
      <vt:lpstr>Полный анатомический перерыв нерва Пунктирной линией обозначена  величина диастаза между концами нерва</vt:lpstr>
      <vt:lpstr>Повреждение нерва с сохранением анатомической целостности,  посттравматическая неврома</vt:lpstr>
      <vt:lpstr>Инъекционное поражение седалищного нерва.   На снимке   слева – здоровый нерв</vt:lpstr>
      <vt:lpstr> Компрессионно-ишемические невропатии</vt:lpstr>
      <vt:lpstr>  Врожденные особенности туннеля На снимке справа – узкий желоб локтевого нерва</vt:lpstr>
      <vt:lpstr>Добавочная мышца в области кубитального туннеля</vt:lpstr>
      <vt:lpstr>Опухоль сухожилия в запястном канале как причина компрессии срединного нерва (стрелки)</vt:lpstr>
      <vt:lpstr>Срединный нерв при карпальном  туннельном синдроме  Стрелки указывают на место компрессии нерва</vt:lpstr>
      <vt:lpstr>Локтевой нерв при кубитальном туннельном синдроме  и неизмененный локтевой нерв</vt:lpstr>
      <vt:lpstr>Опухоли нервных стволов</vt:lpstr>
      <vt:lpstr>Опухоли  большеберцового нерва</vt:lpstr>
      <vt:lpstr>  Нейрофиброматоз 1 типа Определяются множественные опухоли нервных стволов</vt:lpstr>
      <vt:lpstr>Болезненная опухоль  кожного нерва</vt:lpstr>
      <vt:lpstr>      Диагностическая ценность  УЗИ нервных стволов</vt:lpstr>
      <vt:lpstr>Благодарю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Ультразвуковое исследование  периферических нервов</dc:title>
  <dc:creator>Admin</dc:creator>
  <cp:lastModifiedBy>ЦифроваяКомпания</cp:lastModifiedBy>
  <cp:revision>324</cp:revision>
  <dcterms:created xsi:type="dcterms:W3CDTF">2011-05-28T16:42:43Z</dcterms:created>
  <dcterms:modified xsi:type="dcterms:W3CDTF">2017-04-25T11:57:20Z</dcterms:modified>
</cp:coreProperties>
</file>